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75" r:id="rId9"/>
    <p:sldId id="263" r:id="rId10"/>
    <p:sldId id="267" r:id="rId11"/>
    <p:sldId id="269" r:id="rId12"/>
    <p:sldId id="266" r:id="rId13"/>
    <p:sldId id="264" r:id="rId14"/>
    <p:sldId id="268" r:id="rId15"/>
    <p:sldId id="273" r:id="rId16"/>
    <p:sldId id="270" r:id="rId17"/>
    <p:sldId id="271" r:id="rId18"/>
    <p:sldId id="258" r:id="rId19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674" y="-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400-3BBE-AF40-90FE-9FF952A9B5CF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4E3ED-B7A5-974F-8EA4-A72866B6A6F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520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4E3ED-B7A5-974F-8EA4-A72866B6A6F2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4E3ED-B7A5-974F-8EA4-A72866B6A6F2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4740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13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37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976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579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915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731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47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5917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270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094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86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29F5-F743-4E4B-9A62-FFC29510F820}" type="datetimeFigureOut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72621-BE14-A14E-BD71-F82000EC2C5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948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2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模板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3380" y="2435531"/>
            <a:ext cx="634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itchFamily="2" charset="-122"/>
                <a:ea typeface="方正正中黑简体" pitchFamily="2" charset="-122"/>
              </a:rPr>
              <a:t>蒙草公司官方网站</a:t>
            </a:r>
            <a:endParaRPr lang="en-US" altLang="zh-CN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方正正中黑简体" pitchFamily="2" charset="-122"/>
              <a:ea typeface="方正正中黑简体" pitchFamily="2" charset="-122"/>
            </a:endParaRPr>
          </a:p>
          <a:p>
            <a:pPr algn="ctr"/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itchFamily="2" charset="-122"/>
                <a:ea typeface="方正正中黑简体" pitchFamily="2" charset="-122"/>
              </a:rPr>
              <a:t>改版升级方案</a:t>
            </a:r>
            <a:endParaRPr lang="en-US" altLang="zh-CN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方正正中黑简体" pitchFamily="2" charset="-122"/>
              <a:ea typeface="方正正中黑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8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肘形连接符 56"/>
          <p:cNvCxnSpPr/>
          <p:nvPr/>
        </p:nvCxnSpPr>
        <p:spPr>
          <a:xfrm rot="16200000" flipH="1">
            <a:off x="4257012" y="4331345"/>
            <a:ext cx="536844" cy="536844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16200000" flipH="1">
            <a:off x="4674913" y="1654050"/>
            <a:ext cx="253049" cy="1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endCxn id="28" idx="0"/>
          </p:cNvCxnSpPr>
          <p:nvPr/>
        </p:nvCxnSpPr>
        <p:spPr>
          <a:xfrm rot="16200000" flipH="1">
            <a:off x="2417487" y="1647226"/>
            <a:ext cx="253050" cy="1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16200000" flipH="1">
            <a:off x="3570013" y="1673100"/>
            <a:ext cx="253049" cy="1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00063" y="238125"/>
            <a:ext cx="4329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PART.3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网站完善升级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展现板块</a:t>
            </a:r>
            <a:endParaRPr lang="en-US" altLang="zh-CN" sz="14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4313" y="238125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52400" y="778568"/>
            <a:ext cx="8318259" cy="4091415"/>
            <a:chOff x="166654" y="888642"/>
            <a:chExt cx="11318259" cy="5203512"/>
          </a:xfrm>
          <a:solidFill>
            <a:srgbClr val="92D050"/>
          </a:solidFill>
        </p:grpSpPr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607263" y="2155394"/>
              <a:ext cx="1258889" cy="3937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关于蒙草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6671567" y="2155395"/>
              <a:ext cx="1925791" cy="3914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合作信息发布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1986257" y="2155394"/>
              <a:ext cx="1510726" cy="3937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核心业务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3616184" y="2155395"/>
              <a:ext cx="1455094" cy="3914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核心技术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2324141" y="1142985"/>
              <a:ext cx="2808287" cy="39143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基础栏目</a:t>
              </a:r>
            </a:p>
          </p:txBody>
        </p:sp>
        <p:sp>
          <p:nvSpPr>
            <p:cNvPr id="31" name="TextBox 41"/>
            <p:cNvSpPr txBox="1">
              <a:spLocks noChangeArrowheads="1"/>
            </p:cNvSpPr>
            <p:nvPr/>
          </p:nvSpPr>
          <p:spPr bwMode="auto">
            <a:xfrm>
              <a:off x="2324141" y="2868601"/>
              <a:ext cx="2808287" cy="39143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重点栏目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2" name="肘形连接符 31"/>
            <p:cNvCxnSpPr/>
            <p:nvPr/>
          </p:nvCxnSpPr>
          <p:spPr>
            <a:xfrm rot="5400000">
              <a:off x="2279109" y="690967"/>
              <a:ext cx="619689" cy="2297175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肘形连接符 32"/>
            <p:cNvCxnSpPr>
              <a:stCxn id="30" idx="2"/>
              <a:endCxn id="27" idx="0"/>
            </p:cNvCxnSpPr>
            <p:nvPr/>
          </p:nvCxnSpPr>
          <p:spPr>
            <a:xfrm rot="16200000" flipH="1">
              <a:off x="5370887" y="-108183"/>
              <a:ext cx="620976" cy="3906177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4152672" y="3836844"/>
              <a:ext cx="2480112" cy="3937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成功案例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41"/>
            <p:cNvSpPr txBox="1">
              <a:spLocks noChangeArrowheads="1"/>
            </p:cNvSpPr>
            <p:nvPr/>
          </p:nvSpPr>
          <p:spPr bwMode="auto">
            <a:xfrm>
              <a:off x="2324141" y="4714885"/>
              <a:ext cx="2808287" cy="39143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辅助栏目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TextBox 2"/>
            <p:cNvSpPr txBox="1">
              <a:spLocks noChangeArrowheads="1"/>
            </p:cNvSpPr>
            <p:nvPr/>
          </p:nvSpPr>
          <p:spPr bwMode="auto">
            <a:xfrm>
              <a:off x="1986257" y="5699579"/>
              <a:ext cx="1664705" cy="3914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投资者中心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9" name="肘形连接符 72"/>
            <p:cNvCxnSpPr>
              <a:endCxn id="38" idx="0"/>
            </p:cNvCxnSpPr>
            <p:nvPr/>
          </p:nvCxnSpPr>
          <p:spPr>
            <a:xfrm rot="10800000" flipV="1">
              <a:off x="2818610" y="5407108"/>
              <a:ext cx="1029233" cy="292471"/>
            </a:xfrm>
            <a:prstGeom prst="bentConnector2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肘形连接符 39"/>
            <p:cNvCxnSpPr/>
            <p:nvPr/>
          </p:nvCxnSpPr>
          <p:spPr>
            <a:xfrm rot="16200000" flipH="1">
              <a:off x="5019874" y="3960150"/>
              <a:ext cx="592118" cy="2884457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2"/>
            <p:cNvSpPr txBox="1">
              <a:spLocks noChangeArrowheads="1"/>
            </p:cNvSpPr>
            <p:nvPr/>
          </p:nvSpPr>
          <p:spPr bwMode="auto">
            <a:xfrm>
              <a:off x="3847845" y="5698438"/>
              <a:ext cx="2266033" cy="3914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生态产业联盟企业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6302815" y="5698438"/>
              <a:ext cx="1395424" cy="39371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联系我们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TextBox 2"/>
            <p:cNvSpPr txBox="1">
              <a:spLocks noChangeArrowheads="1"/>
            </p:cNvSpPr>
            <p:nvPr/>
          </p:nvSpPr>
          <p:spPr bwMode="auto">
            <a:xfrm>
              <a:off x="166654" y="5698438"/>
              <a:ext cx="1258889" cy="39371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视频中心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5" name="肘形连接符 79"/>
            <p:cNvCxnSpPr/>
            <p:nvPr/>
          </p:nvCxnSpPr>
          <p:spPr>
            <a:xfrm rot="10800000" flipV="1">
              <a:off x="796100" y="5407107"/>
              <a:ext cx="2897758" cy="247347"/>
            </a:xfrm>
            <a:prstGeom prst="bentConnector2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95593" y="4481645"/>
              <a:ext cx="3289320" cy="5871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、次要栏目：将不重要的栏目放在最底部，为基础栏目留出空间。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195592" y="888642"/>
              <a:ext cx="3289321" cy="5871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、基础栏目：对蒙草的全面介绍</a:t>
              </a:r>
              <a:endPara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（保持简洁性，不超过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个栏目）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195592" y="3004211"/>
              <a:ext cx="3289321" cy="5871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、重点栏目：重点介绍集团新闻和核心业务板块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TextBox 2"/>
            <p:cNvSpPr txBox="1">
              <a:spLocks noChangeArrowheads="1"/>
            </p:cNvSpPr>
            <p:nvPr/>
          </p:nvSpPr>
          <p:spPr bwMode="auto">
            <a:xfrm>
              <a:off x="230162" y="3851287"/>
              <a:ext cx="2981778" cy="3937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新闻与活动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6" name="TextBox 7"/>
          <p:cNvSpPr txBox="1">
            <a:spLocks noChangeArrowheads="1"/>
          </p:cNvSpPr>
          <p:nvPr/>
        </p:nvSpPr>
        <p:spPr bwMode="auto">
          <a:xfrm>
            <a:off x="4346874" y="1776384"/>
            <a:ext cx="991077" cy="307777"/>
          </a:xfrm>
          <a:prstGeom prst="rect">
            <a:avLst/>
          </a:prstGeom>
          <a:solidFill>
            <a:schemeClr val="bg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蒙草品牌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8" name="肘形连接符 67"/>
          <p:cNvCxnSpPr>
            <a:stCxn id="31" idx="2"/>
            <a:endCxn id="36" idx="0"/>
          </p:cNvCxnSpPr>
          <p:nvPr/>
        </p:nvCxnSpPr>
        <p:spPr>
          <a:xfrm rot="16200000" flipH="1">
            <a:off x="3654859" y="2258278"/>
            <a:ext cx="453533" cy="122326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肘形连接符 71"/>
          <p:cNvCxnSpPr>
            <a:stCxn id="31" idx="2"/>
            <a:endCxn id="34" idx="0"/>
          </p:cNvCxnSpPr>
          <p:nvPr/>
        </p:nvCxnSpPr>
        <p:spPr>
          <a:xfrm rot="5400000">
            <a:off x="2299948" y="2137991"/>
            <a:ext cx="464889" cy="14751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851510" y="887388"/>
            <a:ext cx="6587515" cy="3924581"/>
            <a:chOff x="851510" y="696888"/>
            <a:chExt cx="6587515" cy="3924581"/>
          </a:xfrm>
        </p:grpSpPr>
        <p:grpSp>
          <p:nvGrpSpPr>
            <p:cNvPr id="2" name="组合 1"/>
            <p:cNvGrpSpPr/>
            <p:nvPr/>
          </p:nvGrpSpPr>
          <p:grpSpPr>
            <a:xfrm>
              <a:off x="851510" y="696888"/>
              <a:ext cx="6352731" cy="3690991"/>
              <a:chOff x="784714" y="214297"/>
              <a:chExt cx="8298592" cy="6470313"/>
            </a:xfrm>
          </p:grpSpPr>
          <p:grpSp>
            <p:nvGrpSpPr>
              <p:cNvPr id="3" name="组合 67"/>
              <p:cNvGrpSpPr/>
              <p:nvPr/>
            </p:nvGrpSpPr>
            <p:grpSpPr>
              <a:xfrm>
                <a:off x="1279923" y="3629177"/>
                <a:ext cx="5483735" cy="3055433"/>
                <a:chOff x="1275130" y="2241074"/>
                <a:chExt cx="5456661" cy="3856276"/>
              </a:xfrm>
            </p:grpSpPr>
            <p:grpSp>
              <p:nvGrpSpPr>
                <p:cNvPr id="18" name="组合 26"/>
                <p:cNvGrpSpPr/>
                <p:nvPr/>
              </p:nvGrpSpPr>
              <p:grpSpPr>
                <a:xfrm>
                  <a:off x="1275130" y="2241074"/>
                  <a:ext cx="5456661" cy="2265690"/>
                  <a:chOff x="2215192" y="2356715"/>
                  <a:chExt cx="3965270" cy="1646442"/>
                </a:xfrm>
              </p:grpSpPr>
              <p:sp>
                <p:nvSpPr>
                  <p:cNvPr id="20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0461" y="2356715"/>
                    <a:ext cx="2695954" cy="494834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en-US" sz="1400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重点栏目（二级）</a:t>
                    </a:r>
                    <a:endParaRPr lang="zh-CN" altLang="en-US" sz="1400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1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5192" y="3508323"/>
                    <a:ext cx="1208532" cy="494834"/>
                  </a:xfrm>
                  <a:prstGeom prst="rect">
                    <a:avLst/>
                  </a:prstGeom>
                  <a:noFill/>
                  <a:ln w="9525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en-US" sz="1400" dirty="0" smtClean="0">
                        <a:latin typeface="微软雅黑" pitchFamily="34" charset="-122"/>
                        <a:ea typeface="微软雅黑" pitchFamily="34" charset="-122"/>
                      </a:rPr>
                      <a:t>新闻与活动</a:t>
                    </a:r>
                    <a:endParaRPr lang="zh-CN" altLang="en-US" sz="1400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cxnSp>
                <p:nvCxnSpPr>
                  <p:cNvPr id="22" name="肘形连接符 81"/>
                  <p:cNvCxnSpPr/>
                  <p:nvPr/>
                </p:nvCxnSpPr>
                <p:spPr>
                  <a:xfrm rot="10800000" flipV="1">
                    <a:off x="2827349" y="3161008"/>
                    <a:ext cx="1953946" cy="303093"/>
                  </a:xfrm>
                  <a:prstGeom prst="bentConnector2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肘形连接符 84"/>
                  <p:cNvCxnSpPr/>
                  <p:nvPr/>
                </p:nvCxnSpPr>
                <p:spPr>
                  <a:xfrm>
                    <a:off x="4595806" y="3161008"/>
                    <a:ext cx="1584656" cy="295844"/>
                  </a:xfrm>
                  <a:prstGeom prst="bentConnector2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1462327" y="4463077"/>
                  <a:ext cx="1251221" cy="16342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集团新闻</a:t>
                  </a:r>
                  <a:endParaRPr lang="en-US" altLang="zh-CN" sz="105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buFont typeface="Arial" pitchFamily="34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媒体报道</a:t>
                  </a:r>
                  <a:endParaRPr lang="en-US" altLang="zh-CN" sz="105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buFont typeface="Arial" pitchFamily="34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党群建设</a:t>
                  </a:r>
                  <a:endParaRPr lang="en-US" altLang="zh-CN" sz="105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buFont typeface="Arial" pitchFamily="34" charset="0"/>
                    <a:buChar char="•"/>
                  </a:pPr>
                  <a:endParaRPr lang="zh-CN" altLang="en-US" sz="105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4" name="组合 49"/>
              <p:cNvGrpSpPr/>
              <p:nvPr/>
            </p:nvGrpSpPr>
            <p:grpSpPr>
              <a:xfrm>
                <a:off x="784714" y="214297"/>
                <a:ext cx="8298592" cy="2783743"/>
                <a:chOff x="1154141" y="1071546"/>
                <a:chExt cx="7367060" cy="4364588"/>
              </a:xfrm>
            </p:grpSpPr>
            <p:grpSp>
              <p:nvGrpSpPr>
                <p:cNvPr id="5" name="组合 12"/>
                <p:cNvGrpSpPr/>
                <p:nvPr/>
              </p:nvGrpSpPr>
              <p:grpSpPr>
                <a:xfrm>
                  <a:off x="1154141" y="1071546"/>
                  <a:ext cx="5870833" cy="2334463"/>
                  <a:chOff x="1855797" y="1071548"/>
                  <a:chExt cx="4634264" cy="1842751"/>
                </a:xfrm>
              </p:grpSpPr>
              <p:sp>
                <p:nvSpPr>
                  <p:cNvPr id="10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5797" y="2246551"/>
                    <a:ext cx="1258887" cy="667748"/>
                  </a:xfrm>
                  <a:prstGeom prst="rect">
                    <a:avLst/>
                  </a:prstGeom>
                  <a:noFill/>
                  <a:ln w="9525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zh-CN" altLang="en-US" sz="1400" dirty="0" smtClean="0">
                        <a:latin typeface="微软雅黑" pitchFamily="34" charset="-122"/>
                        <a:ea typeface="微软雅黑" pitchFamily="34" charset="-122"/>
                      </a:rPr>
                      <a:t>关于蒙草</a:t>
                    </a:r>
                    <a:endParaRPr lang="zh-CN" altLang="en-US" sz="1400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1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6202" y="2228101"/>
                    <a:ext cx="993859" cy="667748"/>
                  </a:xfrm>
                  <a:prstGeom prst="rect">
                    <a:avLst/>
                  </a:prstGeom>
                  <a:noFill/>
                  <a:ln w="9525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en-US" sz="1400" dirty="0" smtClean="0">
                        <a:latin typeface="微软雅黑" pitchFamily="34" charset="-122"/>
                        <a:ea typeface="微软雅黑" pitchFamily="34" charset="-122"/>
                      </a:rPr>
                      <a:t>蒙草品牌</a:t>
                    </a:r>
                    <a:endParaRPr lang="zh-CN" altLang="en-US" sz="1400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2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2947" y="2246551"/>
                    <a:ext cx="998538" cy="667748"/>
                  </a:xfrm>
                  <a:prstGeom prst="rect">
                    <a:avLst/>
                  </a:prstGeom>
                  <a:noFill/>
                  <a:ln w="9525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zh-CN" altLang="en-US" sz="1400" dirty="0" smtClean="0">
                        <a:latin typeface="微软雅黑" pitchFamily="34" charset="-122"/>
                        <a:ea typeface="微软雅黑" pitchFamily="34" charset="-122"/>
                      </a:rPr>
                      <a:t>核心业务</a:t>
                    </a:r>
                    <a:endParaRPr lang="zh-CN" altLang="en-US" sz="1400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02135" y="2246551"/>
                    <a:ext cx="1011730" cy="667748"/>
                  </a:xfrm>
                  <a:prstGeom prst="rect">
                    <a:avLst/>
                  </a:prstGeom>
                  <a:noFill/>
                  <a:ln w="9525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en-US" sz="1400" dirty="0" smtClean="0">
                        <a:latin typeface="微软雅黑" pitchFamily="34" charset="-122"/>
                        <a:ea typeface="微软雅黑" pitchFamily="34" charset="-122"/>
                      </a:rPr>
                      <a:t>核心技术</a:t>
                    </a:r>
                    <a:endParaRPr lang="en-US" altLang="zh-CN" sz="1400" dirty="0" smtClean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" name="Text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5702" y="1071548"/>
                    <a:ext cx="2808286" cy="667748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en-US" sz="14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基础栏</a:t>
                    </a:r>
                    <a:r>
                      <a:rPr lang="zh-CN" altLang="en-US" sz="1400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目（二级）</a:t>
                    </a:r>
                    <a:endParaRPr lang="zh-CN" altLang="en-US" sz="1400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cxnSp>
                <p:nvCxnSpPr>
                  <p:cNvPr id="15" name="肘形连接符 7"/>
                  <p:cNvCxnSpPr>
                    <a:stCxn id="14" idx="2"/>
                    <a:endCxn id="10" idx="0"/>
                  </p:cNvCxnSpPr>
                  <p:nvPr/>
                </p:nvCxnSpPr>
                <p:spPr>
                  <a:xfrm rot="5400000">
                    <a:off x="3388916" y="835620"/>
                    <a:ext cx="507255" cy="2314605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肘形连接符 9"/>
                  <p:cNvCxnSpPr>
                    <a:stCxn id="14" idx="2"/>
                    <a:endCxn id="11" idx="0"/>
                  </p:cNvCxnSpPr>
                  <p:nvPr/>
                </p:nvCxnSpPr>
                <p:spPr>
                  <a:xfrm rot="16200000" flipH="1">
                    <a:off x="5152093" y="1387060"/>
                    <a:ext cx="488805" cy="1193272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肘形连接符 10"/>
                  <p:cNvCxnSpPr>
                    <a:stCxn id="14" idx="2"/>
                    <a:endCxn id="12" idx="0"/>
                  </p:cNvCxnSpPr>
                  <p:nvPr/>
                </p:nvCxnSpPr>
                <p:spPr>
                  <a:xfrm rot="5400000">
                    <a:off x="3987404" y="1434107"/>
                    <a:ext cx="507255" cy="1117629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1531135" y="3397894"/>
                  <a:ext cx="1315205" cy="1586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企业介绍</a:t>
                  </a:r>
                  <a:endParaRPr lang="en-US" altLang="zh-CN" sz="1050" dirty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buFont typeface="Arial" charset="0"/>
                    <a:buChar char="•"/>
                  </a:pPr>
                  <a:r>
                    <a:rPr lang="zh-CN" altLang="en-US" sz="1050" dirty="0">
                      <a:latin typeface="微软雅黑" pitchFamily="34" charset="-122"/>
                      <a:ea typeface="微软雅黑" pitchFamily="34" charset="-122"/>
                    </a:rPr>
                    <a:t>企业文化</a:t>
                  </a:r>
                  <a:endParaRPr lang="en-US" altLang="zh-CN" sz="1050" dirty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buFont typeface="Arial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发展历程</a:t>
                  </a:r>
                  <a:endParaRPr lang="en-US" altLang="zh-CN" sz="1050" dirty="0" smtClean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2969370" y="3397895"/>
                  <a:ext cx="1008062" cy="1586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生态修复</a:t>
                  </a:r>
                  <a:endParaRPr lang="en-US" altLang="zh-CN" sz="105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buFont typeface="Arial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种业科</a:t>
                  </a:r>
                  <a:endParaRPr lang="en-US" altLang="zh-CN" sz="105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buFont typeface="Arial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现代草业</a:t>
                  </a:r>
                  <a:endParaRPr lang="en-US" altLang="zh-CN" sz="105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4229411" y="3405912"/>
                  <a:ext cx="1358020" cy="2030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八大研究院</a:t>
                  </a:r>
                  <a:endParaRPr lang="en-US" altLang="zh-CN" sz="105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buFont typeface="Arial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专家库</a:t>
                  </a:r>
                  <a:endParaRPr lang="en-US" altLang="zh-CN" sz="105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buFont typeface="Arial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三大核心技术</a:t>
                  </a:r>
                  <a:endParaRPr lang="en-US" altLang="zh-CN" sz="105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buFont typeface="Arial" charset="0"/>
                    <a:buChar char="•"/>
                  </a:pPr>
                  <a:r>
                    <a:rPr lang="zh-CN" altLang="en-US" sz="1050" dirty="0" smtClean="0">
                      <a:latin typeface="微软雅黑" pitchFamily="34" charset="-122"/>
                      <a:ea typeface="微软雅黑" pitchFamily="34" charset="-122"/>
                    </a:rPr>
                    <a:t>蒙草植物</a:t>
                  </a:r>
                  <a:endParaRPr lang="en-US" altLang="zh-CN" sz="1050" dirty="0" smtClean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9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7021003" y="3379733"/>
                  <a:ext cx="1500198" cy="845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endParaRPr lang="en-US" altLang="zh-CN" sz="1400" dirty="0" smtClean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4758992" y="3361183"/>
              <a:ext cx="1296144" cy="307777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蒙草产品案例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28321" y="1566316"/>
              <a:ext cx="11521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蒙草形象</a:t>
              </a:r>
              <a:endParaRPr lang="en-US" altLang="zh-CN" sz="105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charset="0"/>
                <a:buChar char="•"/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蒙草画报</a:t>
              </a:r>
              <a:endParaRPr lang="zh-CN" altLang="en-US" sz="105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3822888" y="2929135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831000" y="3721223"/>
              <a:ext cx="1296144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呼和浩特万亩草原建设项目</a:t>
              </a:r>
              <a:endParaRPr lang="en-US" altLang="zh-CN" sz="105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乌海甘德尔山沙漠植被恢复工程</a:t>
              </a:r>
              <a:endParaRPr lang="en-US" altLang="zh-CN" sz="105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CN" sz="1050" dirty="0" smtClean="0">
                  <a:latin typeface="微软雅黑" pitchFamily="34" charset="-122"/>
                  <a:ea typeface="微软雅黑" pitchFamily="34" charset="-122"/>
                </a:rPr>
                <a:t>……</a:t>
              </a:r>
              <a:endParaRPr lang="zh-CN" altLang="en-US" sz="10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7"/>
            <p:cNvSpPr txBox="1">
              <a:spLocks noChangeArrowheads="1"/>
            </p:cNvSpPr>
            <p:nvPr/>
          </p:nvSpPr>
          <p:spPr bwMode="auto">
            <a:xfrm>
              <a:off x="6056649" y="1228908"/>
              <a:ext cx="1382376" cy="307777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合作信息发布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52113" y="1566316"/>
              <a:ext cx="11521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招标公告</a:t>
              </a:r>
              <a:endParaRPr lang="en-US" altLang="zh-CN" sz="105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charset="0"/>
                <a:buChar char="•"/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中标公示</a:t>
              </a:r>
              <a:endParaRPr lang="zh-CN" altLang="en-US" sz="105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3" name="肘形连接符 32"/>
            <p:cNvCxnSpPr>
              <a:stCxn id="14" idx="2"/>
              <a:endCxn id="30" idx="0"/>
            </p:cNvCxnSpPr>
            <p:nvPr/>
          </p:nvCxnSpPr>
          <p:spPr>
            <a:xfrm rot="16200000" flipH="1">
              <a:off x="5295612" y="-223318"/>
              <a:ext cx="224243" cy="268020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500063" y="238125"/>
            <a:ext cx="4329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PART.3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网站完善升级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展现板块</a:t>
            </a:r>
            <a:endParaRPr lang="en-US" altLang="zh-CN" sz="14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14313" y="238125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模板-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63" y="795867"/>
            <a:ext cx="74845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网站页面</a:t>
            </a:r>
          </a:p>
          <a:p>
            <a:pPr lvl="0"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网站展示画面简洁、整体性强、以模块化画面进行板块的整体展现。通过官网设计的整体改版，提升企业形象，向年轻化、活力化转变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4313" y="238125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pic>
        <p:nvPicPr>
          <p:cNvPr id="10" name="图片 9" descr="QQ截图201607291107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89" y="1922952"/>
            <a:ext cx="2709907" cy="255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QQ截图201607291106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1922952"/>
            <a:ext cx="4746586" cy="255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500063" y="238125"/>
            <a:ext cx="3484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PART.3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网站完善升级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模板-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4313" y="238125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0062" y="671215"/>
            <a:ext cx="7484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通过前期的网站使用及分析，增设英文网站页面：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增加网站英文页面的设计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由于公司已开展了国际业务，故需要增设蒙草官网中</a:t>
            </a:r>
            <a:r>
              <a:rPr lang="en-US" altLang="en-US" sz="14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英文双语言切换。实现官网内容整体的英文展示。将部分固定板块内容进行英文网站展示</a:t>
            </a:r>
          </a:p>
        </p:txBody>
      </p:sp>
      <p:pic>
        <p:nvPicPr>
          <p:cNvPr id="5" name="图片 4" descr="QQ截图201602251731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2177118"/>
            <a:ext cx="5413849" cy="557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QQ截图20160225173222.png"/>
          <p:cNvPicPr>
            <a:picLocks noChangeAspect="1"/>
          </p:cNvPicPr>
          <p:nvPr/>
        </p:nvPicPr>
        <p:blipFill>
          <a:blip r:embed="rId4"/>
          <a:srcRect b="28107"/>
          <a:stretch>
            <a:fillRect/>
          </a:stretch>
        </p:blipFill>
        <p:spPr>
          <a:xfrm>
            <a:off x="500063" y="2841008"/>
            <a:ext cx="5413849" cy="216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2186" y="2492051"/>
            <a:ext cx="17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中英文语言切换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2186" y="4435854"/>
            <a:ext cx="17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固定板块英文展示</a:t>
            </a:r>
          </a:p>
        </p:txBody>
      </p:sp>
      <p:sp>
        <p:nvSpPr>
          <p:cNvPr id="10" name="矩形 9"/>
          <p:cNvSpPr/>
          <p:nvPr/>
        </p:nvSpPr>
        <p:spPr>
          <a:xfrm>
            <a:off x="500063" y="238125"/>
            <a:ext cx="3484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PART.3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网站完善升级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模板-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4313" y="238125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0062" y="671215"/>
            <a:ext cx="7484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现有视频板块仅能进行单一视频播放展示，进行视频板块调整增设，可进行多个视频同时展现的方式。并且可进行播放视频的选取</a:t>
            </a:r>
          </a:p>
        </p:txBody>
      </p:sp>
      <p:sp>
        <p:nvSpPr>
          <p:cNvPr id="4" name="矩形 3"/>
          <p:cNvSpPr/>
          <p:nvPr/>
        </p:nvSpPr>
        <p:spPr>
          <a:xfrm>
            <a:off x="500063" y="238125"/>
            <a:ext cx="3484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PART.3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网站完善升级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62113"/>
            <a:ext cx="60483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4313" y="238125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0063" y="238125"/>
            <a:ext cx="3484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PART.3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网站完善升级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" y="671215"/>
            <a:ext cx="74845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增加采访预约及草博馆参观预约板块，实现在线预约管理。将预约信息上传汇总，便于进行时间及人流把控。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采访预约板块：进行日期预约（提供采访提纲上传，是否需要实地采访等内容选取）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草博馆预约板块：大宗参观需提前预约（重要政府参观日发布公告通知内容，谢绝外部参观；大宗参观是否需要预约讲解等内容选取）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并且预约板块需开始多部门管理员，便于品牌与外事接待部门及时了解预约信息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189" y="2702540"/>
            <a:ext cx="3395415" cy="219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模板-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63" y="899845"/>
            <a:ext cx="57054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可采用响应式网站设计（自适应）等新型展现形式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首页增加微信二维码与微博链接，通过微官网加强微信与微博的互动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网站整体数据维护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内容更新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B.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图片修改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数据库备份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D.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病毒防治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对网站进行全方位优化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行业平台的推广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关键词推广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搜索引擎相关词的搜索量提升</a:t>
            </a:r>
            <a:endParaRPr lang="zh-CN" altLang="en-US" sz="1400" dirty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4313" y="238125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0063" y="238125"/>
            <a:ext cx="3484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PART.3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网站完善升级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E:\PPT材料\创客PPT2015.11.9\创客PPT素材\未标题-1-06-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538" y="2033371"/>
            <a:ext cx="2287261" cy="235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pt模板-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251520" y="3335686"/>
            <a:ext cx="8229600" cy="1036289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50000"/>
              <a:buFont typeface="Arial" charset="0"/>
              <a:buNone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报告时间：</a:t>
            </a:r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40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分钟以内；</a:t>
            </a:r>
          </a:p>
          <a:p>
            <a:pPr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50000"/>
              <a:buFont typeface="Arial" charset="0"/>
              <a:buNone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招标时间：</a:t>
            </a:r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8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日上午</a:t>
            </a:r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9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00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，如有变动电话通知</a:t>
            </a:r>
          </a:p>
          <a:p>
            <a:pPr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50000"/>
              <a:buFont typeface="Arial" charset="0"/>
              <a:buNone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招标地点：呼和浩特银都大厦</a:t>
            </a:r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B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座蒙草公司三楼大会议室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085850"/>
            <a:ext cx="8210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、整体架构：丰满合理</a:t>
            </a:r>
          </a:p>
          <a:p>
            <a:pPr indent="-342900"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、首页呈现：简洁明了、时尚科技、体现品牌价值感</a:t>
            </a:r>
          </a:p>
          <a:p>
            <a:pPr indent="-342900"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、业务介绍：符合品牌调性</a:t>
            </a:r>
          </a:p>
          <a:p>
            <a:pPr indent="-342900"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、受众互动：互动方式新颖、符合品牌调性及目标受众、提升用户粘度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indent="-342900"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、实现多屏联动的技术跟措施，以及网站及微信公众平台的互通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indent="-342900">
              <a:lnSpc>
                <a:spcPct val="150000"/>
              </a:lnSpc>
              <a:buNone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、升级后官网上线时间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日</a:t>
            </a:r>
          </a:p>
          <a:p>
            <a:endParaRPr lang="zh-CN" altLang="en-US" sz="1400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4313" y="238125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0063" y="238125"/>
            <a:ext cx="3484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PART.4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比稿内容及要求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0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461310" y="1526519"/>
            <a:ext cx="4967111" cy="2938149"/>
            <a:chOff x="3747911" y="2190044"/>
            <a:chExt cx="4967111" cy="2938148"/>
          </a:xfrm>
        </p:grpSpPr>
        <p:sp>
          <p:nvSpPr>
            <p:cNvPr id="4" name="TextBox 3"/>
            <p:cNvSpPr txBox="1"/>
            <p:nvPr/>
          </p:nvSpPr>
          <p:spPr>
            <a:xfrm>
              <a:off x="3747911" y="2819869"/>
              <a:ext cx="4967111" cy="230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通过网站的优化与推广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突出强化蒙草产品信息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调整界面、简化、完善用户体验，一站式便捷了解蒙草业务及产品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新战略模块的调整，增加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英文界面、招投标信息、媒体采访预约、草博园参观预约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，提升国际化品牌影响力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52198" y="2190044"/>
              <a:ext cx="23585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网站优化的意义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6" name="图片 5" descr="未标题-1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95" y="463591"/>
            <a:ext cx="2318789" cy="23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0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" y="1"/>
            <a:ext cx="9144000" cy="51434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523111" y="2003315"/>
            <a:ext cx="620889" cy="15917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545689" y="2378206"/>
            <a:ext cx="48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rPr>
              <a:t>1</a:t>
            </a:r>
            <a:endParaRPr lang="zh-CN" altLang="en-US" sz="5400" dirty="0">
              <a:solidFill>
                <a:schemeClr val="bg1"/>
              </a:solidFill>
              <a:latin typeface="方正正中黑简体" pitchFamily="2" charset="-122"/>
              <a:ea typeface="方正正中黑简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4710" y="2003314"/>
            <a:ext cx="42333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</a:rPr>
              <a:t>PART.1  </a:t>
            </a:r>
          </a:p>
          <a:p>
            <a:pPr>
              <a:defRPr/>
            </a:pP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现有网站分析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未标题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4" y="1231024"/>
            <a:ext cx="2509846" cy="26512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65" y="342901"/>
            <a:ext cx="61436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PART.1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现有网站分析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整体展示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4315" y="342901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pic>
        <p:nvPicPr>
          <p:cNvPr id="5" name="图片 4" descr="QQ截图20160729091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785"/>
            <a:ext cx="4356576" cy="328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QQ截图201607290917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65" y="1065785"/>
            <a:ext cx="4786835" cy="328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ppt模板-02.jpg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sp>
        <p:nvSpPr>
          <p:cNvPr id="2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0475" y="1272229"/>
            <a:ext cx="248978" cy="247871"/>
          </a:xfrm>
          <a:prstGeom prst="diamond">
            <a:avLst/>
          </a:prstGeom>
          <a:solidFill>
            <a:srgbClr val="CFEDE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" name="MH_Other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60475" y="1677525"/>
            <a:ext cx="248978" cy="248977"/>
          </a:xfrm>
          <a:prstGeom prst="diamond">
            <a:avLst/>
          </a:prstGeom>
          <a:solidFill>
            <a:srgbClr val="CFEDE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4" name="MH_Other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66850" y="1475429"/>
            <a:ext cx="247871" cy="247871"/>
          </a:xfrm>
          <a:prstGeom prst="diamond">
            <a:avLst/>
          </a:prstGeom>
          <a:solidFill>
            <a:srgbClr val="95D7B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5" name="MH_Other_4"/>
          <p:cNvSpPr/>
          <p:nvPr>
            <p:custDataLst>
              <p:tags r:id="rId4"/>
            </p:custDataLst>
          </p:nvPr>
        </p:nvSpPr>
        <p:spPr>
          <a:xfrm>
            <a:off x="876300" y="1344671"/>
            <a:ext cx="372915" cy="710419"/>
          </a:xfrm>
          <a:custGeom>
            <a:avLst/>
            <a:gdLst>
              <a:gd name="connsiteX0" fmla="*/ 96494 w 1902905"/>
              <a:gd name="connsiteY0" fmla="*/ 0 h 3612822"/>
              <a:gd name="connsiteX1" fmla="*/ 1902905 w 1902905"/>
              <a:gd name="connsiteY1" fmla="*/ 1806411 h 3612822"/>
              <a:gd name="connsiteX2" fmla="*/ 96494 w 1902905"/>
              <a:gd name="connsiteY2" fmla="*/ 3612822 h 3612822"/>
              <a:gd name="connsiteX3" fmla="*/ 0 w 1902905"/>
              <a:gd name="connsiteY3" fmla="*/ 3516328 h 3612822"/>
              <a:gd name="connsiteX4" fmla="*/ 1709917 w 1902905"/>
              <a:gd name="connsiteY4" fmla="*/ 1806411 h 3612822"/>
              <a:gd name="connsiteX5" fmla="*/ 0 w 1902905"/>
              <a:gd name="connsiteY5" fmla="*/ 96494 h 36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905" h="3612822">
                <a:moveTo>
                  <a:pt x="96494" y="0"/>
                </a:moveTo>
                <a:lnTo>
                  <a:pt x="1902905" y="1806411"/>
                </a:lnTo>
                <a:lnTo>
                  <a:pt x="96494" y="3612822"/>
                </a:lnTo>
                <a:lnTo>
                  <a:pt x="0" y="3516328"/>
                </a:lnTo>
                <a:lnTo>
                  <a:pt x="1709917" y="1806411"/>
                </a:lnTo>
                <a:lnTo>
                  <a:pt x="0" y="9649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 err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MH_Other_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47725" y="1344671"/>
            <a:ext cx="355210" cy="710419"/>
          </a:xfrm>
          <a:custGeom>
            <a:avLst/>
            <a:gdLst>
              <a:gd name="T0" fmla="*/ 36 w 1806862"/>
              <a:gd name="T1" fmla="*/ 0 h 3612822"/>
              <a:gd name="T2" fmla="*/ 143580 w 1806862"/>
              <a:gd name="T3" fmla="*/ 143580 h 3612822"/>
              <a:gd name="T4" fmla="*/ 36 w 1806862"/>
              <a:gd name="T5" fmla="*/ 287160 h 3612822"/>
              <a:gd name="T6" fmla="*/ 0 w 1806862"/>
              <a:gd name="T7" fmla="*/ 287124 h 3612822"/>
              <a:gd name="T8" fmla="*/ 0 w 1806862"/>
              <a:gd name="T9" fmla="*/ 36 h 3612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6862"/>
              <a:gd name="T16" fmla="*/ 0 h 3612822"/>
              <a:gd name="T17" fmla="*/ 1806862 w 1806862"/>
              <a:gd name="T18" fmla="*/ 3612822 h 3612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6862" h="3612822">
                <a:moveTo>
                  <a:pt x="451" y="0"/>
                </a:moveTo>
                <a:lnTo>
                  <a:pt x="1806862" y="1806411"/>
                </a:lnTo>
                <a:lnTo>
                  <a:pt x="451" y="3612822"/>
                </a:lnTo>
                <a:lnTo>
                  <a:pt x="0" y="3612371"/>
                </a:lnTo>
                <a:lnTo>
                  <a:pt x="0" y="451"/>
                </a:lnTo>
                <a:lnTo>
                  <a:pt x="451" y="0"/>
                </a:lnTo>
                <a:close/>
              </a:path>
            </a:pathLst>
          </a:custGeom>
          <a:solidFill>
            <a:srgbClr val="76CBA6"/>
          </a:solidFill>
          <a:ln w="9525">
            <a:noFill/>
            <a:miter lim="800000"/>
            <a:headEnd/>
            <a:tailEnd/>
          </a:ln>
        </p:spPr>
        <p:txBody>
          <a:bodyPr lIns="0" tIns="0" rIns="144000" bIns="0" anchor="ctr"/>
          <a:lstStyle/>
          <a:p>
            <a:pPr algn="ctr" eaLnBrk="1" hangingPunct="1"/>
            <a:r>
              <a:rPr lang="en-US" altLang="zh-CN" sz="2400" b="1" dirty="0">
                <a:solidFill>
                  <a:srgbClr val="FFFFFF"/>
                </a:solidFill>
                <a:ea typeface="微软雅黑" pitchFamily="34" charset="-122"/>
              </a:rPr>
              <a:t>A</a:t>
            </a:r>
            <a:endParaRPr lang="zh-CN" altLang="en-US" sz="2400" b="1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7" name="MH_Text_1"/>
          <p:cNvSpPr/>
          <p:nvPr>
            <p:custDataLst>
              <p:tags r:id="rId6"/>
            </p:custDataLst>
          </p:nvPr>
        </p:nvSpPr>
        <p:spPr>
          <a:xfrm>
            <a:off x="1822450" y="1647756"/>
            <a:ext cx="1797071" cy="9217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进行网站整体中英文版面调整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MH_SubTitle_1"/>
          <p:cNvSpPr/>
          <p:nvPr>
            <p:custDataLst>
              <p:tags r:id="rId7"/>
            </p:custDataLst>
          </p:nvPr>
        </p:nvSpPr>
        <p:spPr>
          <a:xfrm>
            <a:off x="1822450" y="978372"/>
            <a:ext cx="1797071" cy="62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r>
              <a:rPr lang="zh-CN" altLang="en-US" sz="2400" b="1" kern="0" dirty="0" smtClean="0">
                <a:solidFill>
                  <a:srgbClr val="76CBA6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中英文版面</a:t>
            </a:r>
            <a:endParaRPr lang="zh-CN" altLang="en-US" sz="2400" b="1" dirty="0">
              <a:solidFill>
                <a:srgbClr val="76CBA6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MH_Other_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60475" y="3107779"/>
            <a:ext cx="248978" cy="247871"/>
          </a:xfrm>
          <a:prstGeom prst="diamond">
            <a:avLst/>
          </a:prstGeom>
          <a:solidFill>
            <a:srgbClr val="D0EDF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0" name="MH_Other_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60475" y="3514179"/>
            <a:ext cx="248978" cy="247871"/>
          </a:xfrm>
          <a:prstGeom prst="diamond">
            <a:avLst/>
          </a:prstGeom>
          <a:solidFill>
            <a:srgbClr val="D0EDF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1" name="MH_Other_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66850" y="3310979"/>
            <a:ext cx="247871" cy="247871"/>
          </a:xfrm>
          <a:prstGeom prst="diamond">
            <a:avLst/>
          </a:prstGeom>
          <a:solidFill>
            <a:srgbClr val="9AD7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2" name="MH_Other_9"/>
          <p:cNvSpPr/>
          <p:nvPr>
            <p:custDataLst>
              <p:tags r:id="rId11"/>
            </p:custDataLst>
          </p:nvPr>
        </p:nvSpPr>
        <p:spPr>
          <a:xfrm>
            <a:off x="876300" y="3181326"/>
            <a:ext cx="372915" cy="709312"/>
          </a:xfrm>
          <a:custGeom>
            <a:avLst/>
            <a:gdLst>
              <a:gd name="connsiteX0" fmla="*/ 96494 w 1902905"/>
              <a:gd name="connsiteY0" fmla="*/ 0 h 3612822"/>
              <a:gd name="connsiteX1" fmla="*/ 1902905 w 1902905"/>
              <a:gd name="connsiteY1" fmla="*/ 1806411 h 3612822"/>
              <a:gd name="connsiteX2" fmla="*/ 96494 w 1902905"/>
              <a:gd name="connsiteY2" fmla="*/ 3612822 h 3612822"/>
              <a:gd name="connsiteX3" fmla="*/ 0 w 1902905"/>
              <a:gd name="connsiteY3" fmla="*/ 3516328 h 3612822"/>
              <a:gd name="connsiteX4" fmla="*/ 1709917 w 1902905"/>
              <a:gd name="connsiteY4" fmla="*/ 1806411 h 3612822"/>
              <a:gd name="connsiteX5" fmla="*/ 0 w 1902905"/>
              <a:gd name="connsiteY5" fmla="*/ 96494 h 36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905" h="3612822">
                <a:moveTo>
                  <a:pt x="96494" y="0"/>
                </a:moveTo>
                <a:lnTo>
                  <a:pt x="1902905" y="1806411"/>
                </a:lnTo>
                <a:lnTo>
                  <a:pt x="96494" y="3612822"/>
                </a:lnTo>
                <a:lnTo>
                  <a:pt x="0" y="3516328"/>
                </a:lnTo>
                <a:lnTo>
                  <a:pt x="1709917" y="1806411"/>
                </a:lnTo>
                <a:lnTo>
                  <a:pt x="0" y="9649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 err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MH_Other_10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47725" y="3181326"/>
            <a:ext cx="355210" cy="709312"/>
          </a:xfrm>
          <a:custGeom>
            <a:avLst/>
            <a:gdLst>
              <a:gd name="T0" fmla="*/ 36 w 1806862"/>
              <a:gd name="T1" fmla="*/ 0 h 3612822"/>
              <a:gd name="T2" fmla="*/ 143580 w 1806862"/>
              <a:gd name="T3" fmla="*/ 143356 h 3612822"/>
              <a:gd name="T4" fmla="*/ 36 w 1806862"/>
              <a:gd name="T5" fmla="*/ 286713 h 3612822"/>
              <a:gd name="T6" fmla="*/ 0 w 1806862"/>
              <a:gd name="T7" fmla="*/ 286677 h 3612822"/>
              <a:gd name="T8" fmla="*/ 0 w 1806862"/>
              <a:gd name="T9" fmla="*/ 36 h 3612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6862"/>
              <a:gd name="T16" fmla="*/ 0 h 3612822"/>
              <a:gd name="T17" fmla="*/ 1806862 w 1806862"/>
              <a:gd name="T18" fmla="*/ 3612822 h 3612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6862" h="3612822">
                <a:moveTo>
                  <a:pt x="451" y="0"/>
                </a:moveTo>
                <a:lnTo>
                  <a:pt x="1806862" y="1806411"/>
                </a:lnTo>
                <a:lnTo>
                  <a:pt x="451" y="3612822"/>
                </a:lnTo>
                <a:lnTo>
                  <a:pt x="0" y="3612371"/>
                </a:lnTo>
                <a:lnTo>
                  <a:pt x="0" y="451"/>
                </a:lnTo>
                <a:lnTo>
                  <a:pt x="451" y="0"/>
                </a:lnTo>
                <a:close/>
              </a:path>
            </a:pathLst>
          </a:custGeom>
          <a:solidFill>
            <a:srgbClr val="68C6EA"/>
          </a:solidFill>
          <a:ln w="9525">
            <a:noFill/>
            <a:miter lim="800000"/>
            <a:headEnd/>
            <a:tailEnd/>
          </a:ln>
        </p:spPr>
        <p:txBody>
          <a:bodyPr lIns="0" tIns="0" rIns="144000" bIns="0" anchor="ctr"/>
          <a:lstStyle/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ea typeface="微软雅黑" pitchFamily="34" charset="-122"/>
              </a:rPr>
              <a:t>C</a:t>
            </a:r>
            <a:endParaRPr lang="zh-CN" altLang="en-US" sz="2400" b="1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4" name="MH_Text_3"/>
          <p:cNvSpPr/>
          <p:nvPr>
            <p:custDataLst>
              <p:tags r:id="rId13"/>
            </p:custDataLst>
          </p:nvPr>
        </p:nvSpPr>
        <p:spPr>
          <a:xfrm>
            <a:off x="1822450" y="3496953"/>
            <a:ext cx="1797071" cy="92177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网站视频栏目单一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MH_SubTitle_3"/>
          <p:cNvSpPr/>
          <p:nvPr>
            <p:custDataLst>
              <p:tags r:id="rId14"/>
            </p:custDataLst>
          </p:nvPr>
        </p:nvSpPr>
        <p:spPr>
          <a:xfrm>
            <a:off x="1822450" y="2786626"/>
            <a:ext cx="1797071" cy="62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rgbClr val="68C6EA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视频栏目</a:t>
            </a:r>
            <a:endParaRPr lang="zh-CN" altLang="en-US" sz="2400" b="1" dirty="0">
              <a:solidFill>
                <a:srgbClr val="68C6EA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MH_Other_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13350" y="1272229"/>
            <a:ext cx="248978" cy="247871"/>
          </a:xfrm>
          <a:prstGeom prst="diamond">
            <a:avLst/>
          </a:prstGeom>
          <a:solidFill>
            <a:srgbClr val="FFDAD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7" name="MH_Other_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13350" y="1677525"/>
            <a:ext cx="248978" cy="248977"/>
          </a:xfrm>
          <a:prstGeom prst="diamond">
            <a:avLst/>
          </a:prstGeom>
          <a:solidFill>
            <a:srgbClr val="FFDAD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8" name="MH_Other_1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9725" y="1475429"/>
            <a:ext cx="247871" cy="247871"/>
          </a:xfrm>
          <a:prstGeom prst="diamond">
            <a:avLst/>
          </a:prstGeom>
          <a:solidFill>
            <a:srgbClr val="FFA09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9" name="MH_Other_14"/>
          <p:cNvSpPr/>
          <p:nvPr>
            <p:custDataLst>
              <p:tags r:id="rId18"/>
            </p:custDataLst>
          </p:nvPr>
        </p:nvSpPr>
        <p:spPr>
          <a:xfrm>
            <a:off x="4829175" y="1344671"/>
            <a:ext cx="372915" cy="710419"/>
          </a:xfrm>
          <a:custGeom>
            <a:avLst/>
            <a:gdLst>
              <a:gd name="connsiteX0" fmla="*/ 96494 w 1902905"/>
              <a:gd name="connsiteY0" fmla="*/ 0 h 3612822"/>
              <a:gd name="connsiteX1" fmla="*/ 1902905 w 1902905"/>
              <a:gd name="connsiteY1" fmla="*/ 1806411 h 3612822"/>
              <a:gd name="connsiteX2" fmla="*/ 96494 w 1902905"/>
              <a:gd name="connsiteY2" fmla="*/ 3612822 h 3612822"/>
              <a:gd name="connsiteX3" fmla="*/ 0 w 1902905"/>
              <a:gd name="connsiteY3" fmla="*/ 3516328 h 3612822"/>
              <a:gd name="connsiteX4" fmla="*/ 1709917 w 1902905"/>
              <a:gd name="connsiteY4" fmla="*/ 1806411 h 3612822"/>
              <a:gd name="connsiteX5" fmla="*/ 0 w 1902905"/>
              <a:gd name="connsiteY5" fmla="*/ 96494 h 36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905" h="3612822">
                <a:moveTo>
                  <a:pt x="96494" y="0"/>
                </a:moveTo>
                <a:lnTo>
                  <a:pt x="1902905" y="1806411"/>
                </a:lnTo>
                <a:lnTo>
                  <a:pt x="96494" y="3612822"/>
                </a:lnTo>
                <a:lnTo>
                  <a:pt x="0" y="3516328"/>
                </a:lnTo>
                <a:lnTo>
                  <a:pt x="1709917" y="1806411"/>
                </a:lnTo>
                <a:lnTo>
                  <a:pt x="0" y="9649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 err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MH_Other_15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4800600" y="1344671"/>
            <a:ext cx="355210" cy="710419"/>
          </a:xfrm>
          <a:custGeom>
            <a:avLst/>
            <a:gdLst>
              <a:gd name="T0" fmla="*/ 36 w 1806862"/>
              <a:gd name="T1" fmla="*/ 0 h 3612822"/>
              <a:gd name="T2" fmla="*/ 143580 w 1806862"/>
              <a:gd name="T3" fmla="*/ 143580 h 3612822"/>
              <a:gd name="T4" fmla="*/ 36 w 1806862"/>
              <a:gd name="T5" fmla="*/ 287160 h 3612822"/>
              <a:gd name="T6" fmla="*/ 0 w 1806862"/>
              <a:gd name="T7" fmla="*/ 287124 h 3612822"/>
              <a:gd name="T8" fmla="*/ 0 w 1806862"/>
              <a:gd name="T9" fmla="*/ 36 h 3612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6862"/>
              <a:gd name="T16" fmla="*/ 0 h 3612822"/>
              <a:gd name="T17" fmla="*/ 1806862 w 1806862"/>
              <a:gd name="T18" fmla="*/ 3612822 h 3612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6862" h="3612822">
                <a:moveTo>
                  <a:pt x="451" y="0"/>
                </a:moveTo>
                <a:lnTo>
                  <a:pt x="1806862" y="1806411"/>
                </a:lnTo>
                <a:lnTo>
                  <a:pt x="451" y="3612822"/>
                </a:lnTo>
                <a:lnTo>
                  <a:pt x="0" y="3612371"/>
                </a:lnTo>
                <a:lnTo>
                  <a:pt x="0" y="451"/>
                </a:lnTo>
                <a:lnTo>
                  <a:pt x="451" y="0"/>
                </a:lnTo>
                <a:close/>
              </a:path>
            </a:pathLst>
          </a:custGeom>
          <a:solidFill>
            <a:srgbClr val="FF6B55"/>
          </a:solidFill>
          <a:ln w="9525">
            <a:noFill/>
            <a:miter lim="800000"/>
            <a:headEnd/>
            <a:tailEnd/>
          </a:ln>
        </p:spPr>
        <p:txBody>
          <a:bodyPr lIns="0" tIns="0" rIns="144000" bIns="0" anchor="ctr"/>
          <a:lstStyle/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ea typeface="微软雅黑" pitchFamily="34" charset="-122"/>
              </a:rPr>
              <a:t>B</a:t>
            </a:r>
            <a:endParaRPr lang="zh-CN" altLang="en-US" sz="2400" b="1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1" name="MH_Text_2"/>
          <p:cNvSpPr/>
          <p:nvPr>
            <p:custDataLst>
              <p:tags r:id="rId20"/>
            </p:custDataLst>
          </p:nvPr>
        </p:nvSpPr>
        <p:spPr>
          <a:xfrm>
            <a:off x="5775325" y="1649380"/>
            <a:ext cx="1797071" cy="89410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核心业务板块的整体展现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MH_SubTitle_2"/>
          <p:cNvSpPr/>
          <p:nvPr>
            <p:custDataLst>
              <p:tags r:id="rId21"/>
            </p:custDataLst>
          </p:nvPr>
        </p:nvSpPr>
        <p:spPr>
          <a:xfrm>
            <a:off x="5775325" y="978372"/>
            <a:ext cx="1797071" cy="62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r>
              <a:rPr lang="zh-CN" altLang="en-US" sz="2400" b="1" kern="0" dirty="0" smtClean="0">
                <a:solidFill>
                  <a:srgbClr val="FF6B55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核心业务</a:t>
            </a:r>
            <a:endParaRPr lang="zh-CN" altLang="en-US" sz="2400" b="1" dirty="0">
              <a:solidFill>
                <a:srgbClr val="FF6B55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MH_Other_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13350" y="3107779"/>
            <a:ext cx="248978" cy="247871"/>
          </a:xfrm>
          <a:prstGeom prst="diamond">
            <a:avLst/>
          </a:prstGeom>
          <a:solidFill>
            <a:srgbClr val="FEEA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4" name="MH_Other_1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13350" y="3514179"/>
            <a:ext cx="248978" cy="247871"/>
          </a:xfrm>
          <a:prstGeom prst="diamond">
            <a:avLst/>
          </a:prstGeom>
          <a:solidFill>
            <a:srgbClr val="FEEA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5" name="MH_Other_1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19725" y="3310979"/>
            <a:ext cx="247871" cy="247871"/>
          </a:xfrm>
          <a:prstGeom prst="diamond">
            <a:avLst/>
          </a:prstGeom>
          <a:solidFill>
            <a:srgbClr val="FDD56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6" name="MH_Other_19"/>
          <p:cNvSpPr/>
          <p:nvPr>
            <p:custDataLst>
              <p:tags r:id="rId25"/>
            </p:custDataLst>
          </p:nvPr>
        </p:nvSpPr>
        <p:spPr>
          <a:xfrm>
            <a:off x="4829175" y="3181326"/>
            <a:ext cx="372915" cy="709312"/>
          </a:xfrm>
          <a:custGeom>
            <a:avLst/>
            <a:gdLst>
              <a:gd name="connsiteX0" fmla="*/ 96494 w 1902905"/>
              <a:gd name="connsiteY0" fmla="*/ 0 h 3612822"/>
              <a:gd name="connsiteX1" fmla="*/ 1902905 w 1902905"/>
              <a:gd name="connsiteY1" fmla="*/ 1806411 h 3612822"/>
              <a:gd name="connsiteX2" fmla="*/ 96494 w 1902905"/>
              <a:gd name="connsiteY2" fmla="*/ 3612822 h 3612822"/>
              <a:gd name="connsiteX3" fmla="*/ 0 w 1902905"/>
              <a:gd name="connsiteY3" fmla="*/ 3516328 h 3612822"/>
              <a:gd name="connsiteX4" fmla="*/ 1709917 w 1902905"/>
              <a:gd name="connsiteY4" fmla="*/ 1806411 h 3612822"/>
              <a:gd name="connsiteX5" fmla="*/ 0 w 1902905"/>
              <a:gd name="connsiteY5" fmla="*/ 96494 h 36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905" h="3612822">
                <a:moveTo>
                  <a:pt x="96494" y="0"/>
                </a:moveTo>
                <a:lnTo>
                  <a:pt x="1902905" y="1806411"/>
                </a:lnTo>
                <a:lnTo>
                  <a:pt x="96494" y="3612822"/>
                </a:lnTo>
                <a:lnTo>
                  <a:pt x="0" y="3516328"/>
                </a:lnTo>
                <a:lnTo>
                  <a:pt x="1709917" y="1806411"/>
                </a:lnTo>
                <a:lnTo>
                  <a:pt x="0" y="9649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 err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MH_Other_20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800600" y="3181326"/>
            <a:ext cx="355210" cy="709312"/>
          </a:xfrm>
          <a:custGeom>
            <a:avLst/>
            <a:gdLst>
              <a:gd name="T0" fmla="*/ 36 w 1806862"/>
              <a:gd name="T1" fmla="*/ 0 h 3612822"/>
              <a:gd name="T2" fmla="*/ 143580 w 1806862"/>
              <a:gd name="T3" fmla="*/ 143356 h 3612822"/>
              <a:gd name="T4" fmla="*/ 36 w 1806862"/>
              <a:gd name="T5" fmla="*/ 286713 h 3612822"/>
              <a:gd name="T6" fmla="*/ 0 w 1806862"/>
              <a:gd name="T7" fmla="*/ 286677 h 3612822"/>
              <a:gd name="T8" fmla="*/ 0 w 1806862"/>
              <a:gd name="T9" fmla="*/ 36 h 3612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6862"/>
              <a:gd name="T16" fmla="*/ 0 h 3612822"/>
              <a:gd name="T17" fmla="*/ 1806862 w 1806862"/>
              <a:gd name="T18" fmla="*/ 3612822 h 3612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6862" h="3612822">
                <a:moveTo>
                  <a:pt x="451" y="0"/>
                </a:moveTo>
                <a:lnTo>
                  <a:pt x="1806862" y="1806411"/>
                </a:lnTo>
                <a:lnTo>
                  <a:pt x="451" y="3612822"/>
                </a:lnTo>
                <a:lnTo>
                  <a:pt x="0" y="3612371"/>
                </a:lnTo>
                <a:lnTo>
                  <a:pt x="0" y="451"/>
                </a:lnTo>
                <a:lnTo>
                  <a:pt x="451" y="0"/>
                </a:lnTo>
                <a:close/>
              </a:path>
            </a:pathLst>
          </a:custGeom>
          <a:solidFill>
            <a:srgbClr val="FCC225"/>
          </a:solidFill>
          <a:ln w="9525">
            <a:noFill/>
            <a:miter lim="800000"/>
            <a:headEnd/>
            <a:tailEnd/>
          </a:ln>
        </p:spPr>
        <p:txBody>
          <a:bodyPr lIns="0" tIns="0" rIns="144000" bIns="0" anchor="ctr"/>
          <a:lstStyle/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ea typeface="微软雅黑" pitchFamily="34" charset="-122"/>
              </a:rPr>
              <a:t>D</a:t>
            </a:r>
            <a:endParaRPr lang="zh-CN" altLang="en-US" sz="2400" b="1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8" name="MH_Text_4"/>
          <p:cNvSpPr/>
          <p:nvPr>
            <p:custDataLst>
              <p:tags r:id="rId27"/>
            </p:custDataLst>
          </p:nvPr>
        </p:nvSpPr>
        <p:spPr>
          <a:xfrm>
            <a:off x="5775325" y="3524249"/>
            <a:ext cx="2317797" cy="9217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网站欢迎页面的选取，影响浏览网页内容速度。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MH_SubTitle_4"/>
          <p:cNvSpPr/>
          <p:nvPr>
            <p:custDataLst>
              <p:tags r:id="rId28"/>
            </p:custDataLst>
          </p:nvPr>
        </p:nvSpPr>
        <p:spPr>
          <a:xfrm>
            <a:off x="5775325" y="2786626"/>
            <a:ext cx="1797071" cy="62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rgbClr val="FCC225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欢迎页面</a:t>
            </a:r>
            <a:endParaRPr lang="zh-CN" altLang="en-US" sz="2400" b="1" dirty="0">
              <a:solidFill>
                <a:srgbClr val="FCC225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0065" y="428626"/>
            <a:ext cx="61436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PART.1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现有网站分析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内容分析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14315" y="428626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523113" y="1832664"/>
            <a:ext cx="620889" cy="15917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545691" y="2207555"/>
            <a:ext cx="48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rPr>
              <a:t>2</a:t>
            </a:r>
            <a:endParaRPr lang="zh-CN" altLang="en-US" sz="5400" dirty="0">
              <a:solidFill>
                <a:schemeClr val="bg1"/>
              </a:solidFill>
              <a:latin typeface="方正正中黑简体" pitchFamily="2" charset="-122"/>
              <a:ea typeface="方正正中黑简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44712" y="1832663"/>
            <a:ext cx="42333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</a:rPr>
              <a:t>PART.2  </a:t>
            </a:r>
          </a:p>
          <a:p>
            <a:pPr>
              <a:defRPr/>
            </a:pP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网站改版目的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6" name="图片 35" descr="未标题-1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46" y="1278161"/>
            <a:ext cx="2372696" cy="24264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ppt模板-02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00065" y="428626"/>
            <a:ext cx="61436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PART.2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网站改版目的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4315" y="428626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4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6425" y="1352688"/>
            <a:ext cx="1004888" cy="655639"/>
          </a:xfrm>
          <a:prstGeom prst="triangle">
            <a:avLst>
              <a:gd name="adj" fmla="val 50000"/>
            </a:avLst>
          </a:prstGeom>
          <a:solidFill>
            <a:srgbClr val="76CBA6"/>
          </a:solidFill>
          <a:ln w="9525">
            <a:noFill/>
            <a:miter lim="800000"/>
            <a:headEnd/>
            <a:tailEnd/>
          </a:ln>
        </p:spPr>
        <p:txBody>
          <a:bodyPr bIns="144000" anchor="ctr"/>
          <a:lstStyle/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ea typeface="微软雅黑" pitchFamily="34" charset="-122"/>
              </a:rPr>
              <a:t>A</a:t>
            </a:r>
            <a:endParaRPr lang="zh-CN" altLang="en-US" sz="240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5" name="MH_Other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215" y="1352688"/>
            <a:ext cx="350837" cy="260351"/>
          </a:xfrm>
          <a:prstGeom prst="triangle">
            <a:avLst>
              <a:gd name="adj" fmla="val 50000"/>
            </a:avLst>
          </a:prstGeom>
          <a:solidFill>
            <a:srgbClr val="CFEDE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6" name="MH_Other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84290" y="1878152"/>
            <a:ext cx="358775" cy="265112"/>
          </a:xfrm>
          <a:prstGeom prst="triangle">
            <a:avLst>
              <a:gd name="adj" fmla="val 50000"/>
            </a:avLst>
          </a:prstGeom>
          <a:solidFill>
            <a:srgbClr val="CFEDE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7" name="MH_Other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3675" y="1478102"/>
            <a:ext cx="273050" cy="201612"/>
          </a:xfrm>
          <a:prstGeom prst="triangle">
            <a:avLst>
              <a:gd name="adj" fmla="val 50000"/>
            </a:avLst>
          </a:prstGeom>
          <a:solidFill>
            <a:srgbClr val="AEE0C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8" name="MH_Other_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4352" y="1940064"/>
            <a:ext cx="182563" cy="136525"/>
          </a:xfrm>
          <a:prstGeom prst="triangle">
            <a:avLst>
              <a:gd name="adj" fmla="val 50000"/>
            </a:avLst>
          </a:prstGeom>
          <a:solidFill>
            <a:srgbClr val="AEE0C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6"/>
            </p:custDataLst>
          </p:nvPr>
        </p:nvSpPr>
        <p:spPr>
          <a:xfrm>
            <a:off x="1774825" y="1162190"/>
            <a:ext cx="2476500" cy="11715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重新筛选、修正现有网站的内容</a:t>
            </a:r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10" name="MH_Other_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6425" y="2982172"/>
            <a:ext cx="1004888" cy="655639"/>
          </a:xfrm>
          <a:prstGeom prst="triangle">
            <a:avLst>
              <a:gd name="adj" fmla="val 50000"/>
            </a:avLst>
          </a:prstGeom>
          <a:solidFill>
            <a:srgbClr val="68C6EA"/>
          </a:solidFill>
          <a:ln w="9525">
            <a:noFill/>
            <a:miter lim="800000"/>
            <a:headEnd/>
            <a:tailEnd/>
          </a:ln>
        </p:spPr>
        <p:txBody>
          <a:bodyPr bIns="144000" anchor="ctr"/>
          <a:lstStyle/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ea typeface="微软雅黑" pitchFamily="34" charset="-122"/>
              </a:rPr>
              <a:t>C</a:t>
            </a:r>
            <a:endParaRPr lang="zh-CN" altLang="en-US" sz="240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1" name="MH_Other_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4215" y="2982172"/>
            <a:ext cx="350837" cy="260351"/>
          </a:xfrm>
          <a:prstGeom prst="triangle">
            <a:avLst>
              <a:gd name="adj" fmla="val 50000"/>
            </a:avLst>
          </a:prstGeom>
          <a:solidFill>
            <a:srgbClr val="D0EDF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2" name="MH_Other_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84290" y="3507636"/>
            <a:ext cx="358775" cy="265112"/>
          </a:xfrm>
          <a:prstGeom prst="triangle">
            <a:avLst>
              <a:gd name="adj" fmla="val 50000"/>
            </a:avLst>
          </a:prstGeom>
          <a:solidFill>
            <a:srgbClr val="D0EDF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3" name="MH_Other_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63675" y="3107586"/>
            <a:ext cx="273050" cy="201612"/>
          </a:xfrm>
          <a:prstGeom prst="triangle">
            <a:avLst>
              <a:gd name="adj" fmla="val 50000"/>
            </a:avLst>
          </a:prstGeom>
          <a:solidFill>
            <a:srgbClr val="A4DC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4" name="MH_Other_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4352" y="3569548"/>
            <a:ext cx="182563" cy="136525"/>
          </a:xfrm>
          <a:prstGeom prst="triangle">
            <a:avLst>
              <a:gd name="adj" fmla="val 50000"/>
            </a:avLst>
          </a:prstGeom>
          <a:solidFill>
            <a:srgbClr val="A4DC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5" name="MH_SubTitle_3"/>
          <p:cNvSpPr/>
          <p:nvPr>
            <p:custDataLst>
              <p:tags r:id="rId12"/>
            </p:custDataLst>
          </p:nvPr>
        </p:nvSpPr>
        <p:spPr>
          <a:xfrm>
            <a:off x="1774826" y="2791673"/>
            <a:ext cx="3438347" cy="13585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美化升级网站的视觉形象，进行网站整体设计的变化，使得传播更加年轻化、活力化</a:t>
            </a:r>
          </a:p>
        </p:txBody>
      </p:sp>
      <p:sp>
        <p:nvSpPr>
          <p:cNvPr id="16" name="MH_Other_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82961" y="1352688"/>
            <a:ext cx="1006475" cy="655639"/>
          </a:xfrm>
          <a:prstGeom prst="triangle">
            <a:avLst>
              <a:gd name="adj" fmla="val 50000"/>
            </a:avLst>
          </a:prstGeom>
          <a:solidFill>
            <a:srgbClr val="FF6B55"/>
          </a:solidFill>
          <a:ln w="9525">
            <a:noFill/>
            <a:miter lim="800000"/>
            <a:headEnd/>
            <a:tailEnd/>
          </a:ln>
        </p:spPr>
        <p:txBody>
          <a:bodyPr bIns="144000" anchor="ctr"/>
          <a:lstStyle/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ea typeface="微软雅黑" pitchFamily="34" charset="-122"/>
              </a:rPr>
              <a:t>B</a:t>
            </a:r>
            <a:endParaRPr lang="zh-CN" altLang="en-US" sz="240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7" name="MH_Other_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62334" y="1352688"/>
            <a:ext cx="350838" cy="260351"/>
          </a:xfrm>
          <a:prstGeom prst="triangle">
            <a:avLst>
              <a:gd name="adj" fmla="val 50000"/>
            </a:avLst>
          </a:prstGeom>
          <a:solidFill>
            <a:srgbClr val="FFDAD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8" name="MH_Other_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62409" y="1878152"/>
            <a:ext cx="357188" cy="265112"/>
          </a:xfrm>
          <a:prstGeom prst="triangle">
            <a:avLst>
              <a:gd name="adj" fmla="val 50000"/>
            </a:avLst>
          </a:prstGeom>
          <a:solidFill>
            <a:srgbClr val="FFDAD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9" name="MH_Other_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41797" y="1478102"/>
            <a:ext cx="273050" cy="201612"/>
          </a:xfrm>
          <a:prstGeom prst="triangle">
            <a:avLst>
              <a:gd name="adj" fmla="val 50000"/>
            </a:avLst>
          </a:prstGeom>
          <a:solidFill>
            <a:srgbClr val="FFA09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0" name="MH_Other_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92472" y="1940064"/>
            <a:ext cx="182562" cy="136525"/>
          </a:xfrm>
          <a:prstGeom prst="triangle">
            <a:avLst>
              <a:gd name="adj" fmla="val 50000"/>
            </a:avLst>
          </a:prstGeom>
          <a:solidFill>
            <a:srgbClr val="FFA09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1" name="MH_SubTitle_2"/>
          <p:cNvSpPr/>
          <p:nvPr>
            <p:custDataLst>
              <p:tags r:id="rId18"/>
            </p:custDataLst>
          </p:nvPr>
        </p:nvSpPr>
        <p:spPr>
          <a:xfrm>
            <a:off x="6167440" y="1162190"/>
            <a:ext cx="2807229" cy="11715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增减现有展示内容，进行板块栏目的划分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模板-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14" cy="5143500"/>
          </a:xfrm>
          <a:prstGeom prst="rect">
            <a:avLst/>
          </a:prstGeom>
        </p:spPr>
      </p:pic>
      <p:pic>
        <p:nvPicPr>
          <p:cNvPr id="9" name="内容占位符 8" descr="素材中国-sccnn.com_201507010921 [转换]-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96054" y="1816690"/>
            <a:ext cx="1238503" cy="1238503"/>
          </a:xfrm>
        </p:spPr>
      </p:pic>
      <p:pic>
        <p:nvPicPr>
          <p:cNvPr id="10" name="内容占位符 9" descr="素材中国-sccnn.com_201507010921 [转换]-0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519" y="1816690"/>
            <a:ext cx="1238503" cy="1238503"/>
          </a:xfrm>
        </p:spPr>
      </p:pic>
      <p:sp>
        <p:nvSpPr>
          <p:cNvPr id="6" name="TextBox 5"/>
          <p:cNvSpPr txBox="1"/>
          <p:nvPr/>
        </p:nvSpPr>
        <p:spPr>
          <a:xfrm>
            <a:off x="214315" y="966044"/>
            <a:ext cx="1899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预期受众分析：</a:t>
            </a:r>
          </a:p>
        </p:txBody>
      </p:sp>
      <p:sp>
        <p:nvSpPr>
          <p:cNvPr id="7" name="矩形 6"/>
          <p:cNvSpPr/>
          <p:nvPr/>
        </p:nvSpPr>
        <p:spPr>
          <a:xfrm>
            <a:off x="500065" y="428626"/>
            <a:ext cx="61436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PART.2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网站改版目的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4315" y="428626"/>
            <a:ext cx="142875" cy="35718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pic>
        <p:nvPicPr>
          <p:cNvPr id="11" name="图片 10" descr="素材中国-sccnn.com_201507010921 [转换]-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499" y="1816690"/>
            <a:ext cx="1403381" cy="1238503"/>
          </a:xfrm>
          <a:prstGeom prst="rect">
            <a:avLst/>
          </a:prstGeom>
        </p:spPr>
      </p:pic>
      <p:pic>
        <p:nvPicPr>
          <p:cNvPr id="12" name="图片 11" descr="素材中国-sccnn.com_201507010921 [转换]-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721" y="1816690"/>
            <a:ext cx="1238503" cy="12385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369" y="3241012"/>
            <a:ext cx="15060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政府：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公司概况，企业业务，品牌形象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0343" y="3241012"/>
            <a:ext cx="155914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企业：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公司产品、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服务，合作方式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6913" y="3241012"/>
            <a:ext cx="133882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社会大众：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企业动态、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利好消息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9499" y="3229137"/>
            <a:ext cx="2031325" cy="796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媒体、行业协会：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企业形象、公益动态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523113" y="1805368"/>
            <a:ext cx="620889" cy="15917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545691" y="2180259"/>
            <a:ext cx="48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rPr>
              <a:t>3</a:t>
            </a:r>
            <a:endParaRPr lang="zh-CN" altLang="en-US" sz="5400" dirty="0">
              <a:solidFill>
                <a:schemeClr val="bg1"/>
              </a:solidFill>
              <a:latin typeface="方正正中黑简体" pitchFamily="2" charset="-122"/>
              <a:ea typeface="方正正中黑简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4712" y="1805367"/>
            <a:ext cx="42333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</a:rPr>
              <a:t>PART.3  </a:t>
            </a:r>
          </a:p>
          <a:p>
            <a:pPr>
              <a:defRPr/>
            </a:pP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网站完善升级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未标题-1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6" y="1298948"/>
            <a:ext cx="2543252" cy="260907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Text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SubTitl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Text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Text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SubTitle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SubTitle"/>
  <p:tag name="MH_ORDER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Other"/>
  <p:tag name="MH_ORDER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65447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150038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897</Words>
  <Application>Microsoft Office PowerPoint</Application>
  <PresentationFormat>全屏显示(16:9)</PresentationFormat>
  <Paragraphs>135</Paragraphs>
  <Slides>18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hp</cp:lastModifiedBy>
  <cp:revision>145</cp:revision>
  <dcterms:created xsi:type="dcterms:W3CDTF">2015-01-04T08:04:17Z</dcterms:created>
  <dcterms:modified xsi:type="dcterms:W3CDTF">2016-08-04T10:14:24Z</dcterms:modified>
</cp:coreProperties>
</file>